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96" r:id="rId1"/>
  </p:sldMasterIdLst>
  <p:notesMasterIdLst>
    <p:notesMasterId r:id="rId8"/>
  </p:notesMasterIdLst>
  <p:sldIdLst>
    <p:sldId id="863" r:id="rId2"/>
    <p:sldId id="866" r:id="rId3"/>
    <p:sldId id="872" r:id="rId4"/>
    <p:sldId id="878" r:id="rId5"/>
    <p:sldId id="868" r:id="rId6"/>
    <p:sldId id="869" r:id="rId7"/>
  </p:sldIdLst>
  <p:sldSz cx="9144000" cy="6858000" type="screen4x3"/>
  <p:notesSz cx="6858000" cy="9144000"/>
  <p:kinsoku lang="ja-JP" invalStChars="、。，．・：；？！゛゜ヽヾゝゞ々ー’”）〕］｝〉》」』】°‰′″℃￠％ぁぃぅぇぉっゃゅょゎァィゥェォッャュョヮヵヶ!%),.:;?]}｡｣､･ｧｨｩｪｫｬｭｮｯｰﾞﾟ" invalEndChars="‘“（〔［｛〈《「『【￥＄$([\{｢￡"/>
  <p:defaultTextStyle>
    <a:defPPr>
      <a:defRPr lang="en-A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pple apple" initials="" lastIdx="2" clrIdx="0"/>
  <p:cmAuthor id="1" name="Nadine abu rumman" initials="Nar" lastIdx="2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notes"/>
  <p:clrMru>
    <a:srgbClr val="CD6605"/>
    <a:srgbClr val="AC27AA"/>
    <a:srgbClr val="FFFC00"/>
    <a:srgbClr val="FFFC40"/>
    <a:srgbClr val="55C9B4"/>
    <a:srgbClr val="C7976C"/>
    <a:srgbClr val="BDAD82"/>
    <a:srgbClr val="FFD579"/>
    <a:srgbClr val="38557F"/>
    <a:srgbClr val="9411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871" autoAdjust="0"/>
    <p:restoredTop sz="72823" autoAdjust="0"/>
  </p:normalViewPr>
  <p:slideViewPr>
    <p:cSldViewPr snapToGrid="0" snapToObjects="1">
      <p:cViewPr varScale="1">
        <p:scale>
          <a:sx n="88" d="100"/>
          <a:sy n="88" d="100"/>
        </p:scale>
        <p:origin x="2016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6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4" d="100"/>
          <a:sy n="94" d="100"/>
        </p:scale>
        <p:origin x="3632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0" hangingPunct="0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0" hangingPunct="0">
              <a:defRPr sz="1200" smtClean="0"/>
            </a:lvl1pPr>
          </a:lstStyle>
          <a:p>
            <a:pPr>
              <a:defRPr/>
            </a:pPr>
            <a:fld id="{A178DEB8-A047-254B-8994-B3320CBD9E37}" type="datetimeFigureOut">
              <a:rPr lang="en-US"/>
              <a:pPr>
                <a:defRPr/>
              </a:pPr>
              <a:t>3/22/21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0" hangingPunct="0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0" hangingPunct="0">
              <a:defRPr sz="1200" smtClean="0"/>
            </a:lvl1pPr>
          </a:lstStyle>
          <a:p>
            <a:pPr>
              <a:defRPr/>
            </a:pPr>
            <a:fld id="{D52F8F3F-8CDD-D64B-97B6-7F93D18B073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82274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Geneva" charset="0"/>
        <a:cs typeface="Geneva" charset="0"/>
      </a:defRPr>
    </a:lvl1pPr>
    <a:lvl2pPr marL="4572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Geneva" charset="0"/>
        <a:cs typeface="+mn-cs"/>
      </a:defRPr>
    </a:lvl2pPr>
    <a:lvl3pPr marL="9144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Geneva" charset="0"/>
        <a:cs typeface="+mn-cs"/>
      </a:defRPr>
    </a:lvl3pPr>
    <a:lvl4pPr marL="13716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Geneva" charset="0"/>
        <a:cs typeface="+mn-cs"/>
      </a:defRPr>
    </a:lvl4pPr>
    <a:lvl5pPr marL="18288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Geneva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CA" altLang="en-AT" sz="2400" dirty="0">
                <a:latin typeface="Arial" panose="020B0604020202020204" pitchFamily="34" charset="0"/>
              </a:rPr>
              <a:t>Outfitted with sensors on the fingers as well as an overall position/orientation tracking equipment.</a:t>
            </a:r>
          </a:p>
          <a:p>
            <a:pPr lvl="1"/>
            <a:r>
              <a:rPr lang="en-US" altLang="en-AT" sz="2400" dirty="0">
                <a:latin typeface="Arial" panose="020B0604020202020204" pitchFamily="34" charset="0"/>
              </a:rPr>
              <a:t>Enables natural interaction with virtual objects by hand gesture recognition</a:t>
            </a:r>
            <a:r>
              <a:rPr lang="en-CA" altLang="en-AT" sz="2400" dirty="0">
                <a:latin typeface="Arial" panose="020B0604020202020204" pitchFamily="34" charset="0"/>
              </a:rPr>
              <a:t>.</a:t>
            </a:r>
            <a:endParaRPr lang="en-US" altLang="en-AT" sz="2400" dirty="0">
              <a:latin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52F8F3F-8CDD-D64B-97B6-7F93D18B0739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5137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endParaRPr lang="en-US" altLang="en-AT" sz="2400" dirty="0">
              <a:latin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52F8F3F-8CDD-D64B-97B6-7F93D18B0739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1085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endParaRPr lang="en-US" altLang="en-AT" sz="2400" dirty="0">
              <a:latin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52F8F3F-8CDD-D64B-97B6-7F93D18B0739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7863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endParaRPr lang="en-US" altLang="en-AT" sz="2400" dirty="0">
              <a:latin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52F8F3F-8CDD-D64B-97B6-7F93D18B0739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5537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altLang="en-AT" sz="2400" dirty="0">
                <a:latin typeface="Arial" panose="020B0604020202020204" pitchFamily="34" charset="0"/>
              </a:rPr>
              <a:t>After mixed year, mobile AR to drive $108 billion VR/AR market by 2021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52F8F3F-8CDD-D64B-97B6-7F93D18B0739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8343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endParaRPr lang="en-US" altLang="en-AT" sz="2400" dirty="0">
              <a:latin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52F8F3F-8CDD-D64B-97B6-7F93D18B0739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1485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A944B-2F89-8745-A7A7-E6CE463084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316D905-3D04-794E-B48D-A1187AEE3A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C7F3B0-1EF7-1640-904D-CF37146537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93CF8F5-AE04-AB4D-B521-8A9B8D02563F}" type="datetime1">
              <a:rPr lang="en-US" smtClean="0"/>
              <a:pPr>
                <a:defRPr/>
              </a:pPr>
              <a:t>3/22/21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CCE799-A7AA-B840-966C-B3BA530F9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9FE562-0EB2-9448-92ED-89066A0A2B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9722750-24D6-CE4B-99BB-DA8E542B3044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10813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83319-35F9-C941-8A90-46A3C0CCC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91E313-A95C-474B-A7BF-351A3C64C5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9ABCB8-B31B-4348-B043-8D8384AB9B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E97D20D-FBD5-6244-A5F4-568AD07E09BA}" type="datetime1">
              <a:rPr lang="en-US" smtClean="0"/>
              <a:pPr>
                <a:defRPr/>
              </a:pPr>
              <a:t>3/22/21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EF0F24-5C59-1C44-81AE-4750A2980D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1B249D-3444-D64A-94CC-41B6E8063B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8C6AD55-286A-C845-ABD7-3436E6282C2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96761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ED017C0-F886-F449-A6E4-8DD08E81B37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9BB3E0C-12BE-DC40-BCD4-C059293F0B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BAEA3E-0701-E54F-A345-529515AEA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A44F73A-E77F-2F4E-B553-C69B107A32D8}" type="datetime1">
              <a:rPr lang="en-US" smtClean="0"/>
              <a:pPr>
                <a:defRPr/>
              </a:pPr>
              <a:t>3/22/21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2B4093-4581-444A-B960-4D19E4F4CC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8FF137-7359-0A4E-9052-4EB3080A67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904C592-B535-2649-ADEB-7196B33C0B4E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50204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5AA8C-D3C6-104D-9675-92B0EE7A13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C8992E-9F88-B646-9E68-EB8E87B093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CC012D-611B-0547-AD34-1A3B622064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4948786-2FE5-E040-BD5A-FA7E15ACC2C0}" type="datetime1">
              <a:rPr lang="en-US" smtClean="0"/>
              <a:pPr>
                <a:defRPr/>
              </a:pPr>
              <a:t>3/22/21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FE9C11-B7AD-FC45-BBAC-85C7128476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69AC30-AE4A-8542-B9B6-3E49AF9B4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CED1B23-BE66-2049-AC6A-A83FF9498DE8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07136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20222-DDA3-024A-A57B-4E289A62C6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495A13-5FB4-634C-A81A-F7E7426C0D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64B14A-30B2-6F4F-93DE-56BBEB5709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F7E6881-E434-ED4D-8BD8-7C47E67FE9E9}" type="datetime1">
              <a:rPr lang="en-US" smtClean="0"/>
              <a:pPr>
                <a:defRPr/>
              </a:pPr>
              <a:t>3/22/21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31BEE2-CC53-3349-A6A0-4347A98BB5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9F851F-3713-5641-8ABE-1FE9E3AE4D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13FE0CD-25E2-ED4C-B7FC-B9BCDF377300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0892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0A026-7257-A24F-8A9E-DE22F5912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12CCBE-F023-4740-B923-170CE1F6D4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0DD2D9-2514-F445-B037-62515E2470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2B6221-88B7-8940-8C1A-A074208EAB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07A7496-AD94-C64B-9426-6F6D0E561628}" type="datetime1">
              <a:rPr lang="en-US" smtClean="0"/>
              <a:pPr>
                <a:defRPr/>
              </a:pPr>
              <a:t>3/22/21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E497D5-D99B-8743-A67D-F67226FEA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F837F5-513A-9849-AAB3-3FC57DF81D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187E976-17FD-EE44-95A4-7EBD9FA97C86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96249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EA9227-DE57-A84B-B127-CA214DCDD3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B2944B-249A-DC42-889B-CA1976ACBC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1E2CE5-DEF7-3B47-9FF9-CCFE8B07AE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043D9F8-93D7-F446-8E5C-5B08DC6007B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BB26FF8-C01B-8D49-95B4-68ECED585DE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0F4A734-2EF5-7641-A8C0-63D1C77282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07A7496-AD94-C64B-9426-6F6D0E561628}" type="datetime1">
              <a:rPr lang="en-US" smtClean="0"/>
              <a:pPr>
                <a:defRPr/>
              </a:pPr>
              <a:t>3/22/21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69DABB5-3FD5-884F-BB23-E664A377AD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A0423DE-7CDF-154B-8CFA-F9C0B8B30B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187E976-17FD-EE44-95A4-7EBD9FA97C86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71991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4152A-3270-5F4B-B084-F44135775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4BDE97D-CCE0-5E42-AD26-A979197E4D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741AC1B-BCDD-0649-A286-2630E5DF96E5}" type="datetime1">
              <a:rPr lang="en-US" smtClean="0"/>
              <a:pPr>
                <a:defRPr/>
              </a:pPr>
              <a:t>3/22/21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DD9655-2EFB-C94B-BA47-68D7F12DF3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2BBD6B-A56A-F24D-ABA6-E52C8833D0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1A908E9-0E72-7E4C-A735-DF7D90B95D85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41627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51182F-2993-AF4E-A1FE-502947CED9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3FAD94A-9284-6A4D-BC38-5AF834F8E8DF}" type="datetime1">
              <a:rPr lang="en-US" smtClean="0"/>
              <a:pPr>
                <a:defRPr/>
              </a:pPr>
              <a:t>3/22/21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6E3E868-49FC-9B46-BF34-21AEBD6D16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CCFCB6-3071-3147-AFB1-FC32315A22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F2FA460-0A5C-0A45-B3E4-E729972250F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10381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5D0C0F-0260-0547-974F-820069CAAB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965BCF-5EDB-0444-856D-46E8A87134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10FB71-95C0-F740-B6CC-A34DC86438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ED9A38-CCB7-674C-89BD-93CAF51D6D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03FC70A-E313-A445-B1F3-9C838E27C663}" type="datetime1">
              <a:rPr lang="en-US" smtClean="0"/>
              <a:pPr>
                <a:defRPr/>
              </a:pPr>
              <a:t>3/22/21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8944A4-59BE-A146-8796-70E0925656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319447-61E3-6E44-A5E2-B201DF82D6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A11B8FB-2318-334C-A848-BC37FD448A8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52172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A90CB9-B08F-E844-A672-1DC977D61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26DCB0F-E787-024C-804F-75BE19A7DA7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F17529-0105-C746-8A31-E91CCE33F1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12F9B6-1C29-5E41-9197-F8532ABAF0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AE61F36-E46A-CF45-AB03-550712D47F3A}" type="datetime1">
              <a:rPr lang="en-US" smtClean="0"/>
              <a:pPr>
                <a:defRPr/>
              </a:pPr>
              <a:t>3/22/21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52B1C6-AB3C-AC45-A59B-8281274C49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AEC200-0A05-3040-B2CF-A58C79011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E027D40-C000-2549-8D68-30115AAF9BFE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65579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AE7EA9C-C265-1E42-8BE5-9909E7497C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E3EC92-1236-6D46-8723-865AE979FA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FAC958-BADD-F84B-AB55-DDD9593230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107A7496-AD94-C64B-9426-6F6D0E561628}" type="datetime1">
              <a:rPr lang="en-US" smtClean="0"/>
              <a:pPr>
                <a:defRPr/>
              </a:pPr>
              <a:t>3/22/21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BCD0D4-5A60-1C49-B9CE-8D231A15DD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4B559F-5B7C-6A49-A584-5C47A0017D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E187E976-17FD-EE44-95A4-7EBD9FA97C86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43099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AT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openxmlformats.org/officeDocument/2006/relationships/image" Target="../media/image5.jpeg"/><Relationship Id="rId3" Type="http://schemas.openxmlformats.org/officeDocument/2006/relationships/image" Target="../media/image1.png"/><Relationship Id="rId7" Type="http://schemas.openxmlformats.org/officeDocument/2006/relationships/image" Target="../media/image2.png"/><Relationship Id="rId12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6" Type="http://schemas.openxmlformats.org/officeDocument/2006/relationships/hyperlink" Target="https://www.vrfocus.com/2015/03/stompz-launches-kickstarter-campaign-feet-controlled-vr/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bhaptics.com/tactsuit/" TargetMode="External"/><Relationship Id="rId11" Type="http://schemas.openxmlformats.org/officeDocument/2006/relationships/image" Target="../media/image3.jpeg"/><Relationship Id="rId5" Type="http://schemas.openxmlformats.org/officeDocument/2006/relationships/hyperlink" Target="https://en.wikipedia.org/wiki/HTC_Vive" TargetMode="External"/><Relationship Id="rId15" Type="http://schemas.openxmlformats.org/officeDocument/2006/relationships/image" Target="../media/image6.png"/><Relationship Id="rId10" Type="http://schemas.openxmlformats.org/officeDocument/2006/relationships/hyperlink" Target="https://manus-vr.com/" TargetMode="External"/><Relationship Id="rId4" Type="http://schemas.microsoft.com/office/2007/relationships/hdphoto" Target="../media/hdphoto1.wdp"/><Relationship Id="rId9" Type="http://schemas.openxmlformats.org/officeDocument/2006/relationships/hyperlink" Target="https://uncrate.com/teslasuit/" TargetMode="External"/><Relationship Id="rId14" Type="http://schemas.openxmlformats.org/officeDocument/2006/relationships/hyperlink" Target="https://www.dextarobotics.com/en-us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4181BDA-70D7-B340-AC24-A4558AC53D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1000" y="134987"/>
            <a:ext cx="8407400" cy="961216"/>
          </a:xfrm>
        </p:spPr>
        <p:txBody>
          <a:bodyPr>
            <a:noAutofit/>
          </a:bodyPr>
          <a:lstStyle/>
          <a:p>
            <a:r>
              <a:rPr lang="en-GB" sz="3200" b="1" dirty="0">
                <a:solidFill>
                  <a:schemeClr val="bg1"/>
                </a:solidFill>
                <a:latin typeface="Helvetica" pitchFamily="2" charset="0"/>
                <a:ea typeface="Minecraft" panose="02000603000000000000" pitchFamily="2" charset="0"/>
                <a:cs typeface="+mn-cs"/>
              </a:rPr>
              <a:t> </a:t>
            </a:r>
            <a:r>
              <a:rPr lang="en-US" sz="3200" b="1" dirty="0">
                <a:solidFill>
                  <a:schemeClr val="bg1"/>
                </a:solidFill>
                <a:latin typeface="Helvetica" pitchFamily="2" charset="0"/>
                <a:ea typeface="Minecraft" panose="02000603000000000000" pitchFamily="2" charset="0"/>
                <a:cs typeface="+mn-cs"/>
              </a:rPr>
              <a:t>Haptic</a:t>
            </a:r>
            <a:endParaRPr lang="en-AT" sz="3200" dirty="0">
              <a:solidFill>
                <a:schemeClr val="bg1"/>
              </a:solidFill>
              <a:effectLst/>
              <a:latin typeface="Helvetica" pitchFamily="2" charset="0"/>
            </a:endParaRPr>
          </a:p>
        </p:txBody>
      </p:sp>
      <p:sp>
        <p:nvSpPr>
          <p:cNvPr id="11" name="Rectangle 10" descr="What VR, AR and MR?">
            <a:extLst>
              <a:ext uri="{FF2B5EF4-FFF2-40B4-BE49-F238E27FC236}">
                <a16:creationId xmlns:a16="http://schemas.microsoft.com/office/drawing/2014/main" id="{C026271E-E743-1149-98C6-224CB110126C}"/>
              </a:ext>
            </a:extLst>
          </p:cNvPr>
          <p:cNvSpPr/>
          <p:nvPr/>
        </p:nvSpPr>
        <p:spPr>
          <a:xfrm>
            <a:off x="1358900" y="0"/>
            <a:ext cx="6527800" cy="961217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200" b="1" dirty="0">
              <a:latin typeface="Helvetica" pitchFamily="2" charset="0"/>
              <a:ea typeface="Minecraft" panose="02000603000000000000" pitchFamily="2" charset="0"/>
            </a:endParaRPr>
          </a:p>
        </p:txBody>
      </p:sp>
      <p:sp>
        <p:nvSpPr>
          <p:cNvPr id="12" name="Title 4">
            <a:extLst>
              <a:ext uri="{FF2B5EF4-FFF2-40B4-BE49-F238E27FC236}">
                <a16:creationId xmlns:a16="http://schemas.microsoft.com/office/drawing/2014/main" id="{DE77BD8E-9D7C-1F43-9A5D-FCBF514C3397}"/>
              </a:ext>
            </a:extLst>
          </p:cNvPr>
          <p:cNvSpPr txBox="1">
            <a:spLocks/>
          </p:cNvSpPr>
          <p:nvPr/>
        </p:nvSpPr>
        <p:spPr>
          <a:xfrm>
            <a:off x="1579272" y="188777"/>
            <a:ext cx="5985456" cy="5836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b="1" dirty="0">
                <a:solidFill>
                  <a:srgbClr val="FFFFFF"/>
                </a:solidFill>
                <a:latin typeface="Helvetica" pitchFamily="2" charset="0"/>
                <a:ea typeface="Minecraft" panose="02000603000000000000" pitchFamily="2" charset="0"/>
                <a:cs typeface="+mn-cs"/>
              </a:rPr>
              <a:t> Haptic</a:t>
            </a:r>
            <a:endParaRPr lang="en-AT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B211F15-F70D-4A4E-BEE0-F948C2513358}"/>
              </a:ext>
            </a:extLst>
          </p:cNvPr>
          <p:cNvSpPr/>
          <p:nvPr/>
        </p:nvSpPr>
        <p:spPr>
          <a:xfrm>
            <a:off x="0" y="5762620"/>
            <a:ext cx="9144000" cy="1144692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latin typeface="Helvetica" pitchFamily="2" charset="0"/>
              </a:rPr>
              <a:t>Recreation of the sense of touch via applied motions, vibrations, and forces</a:t>
            </a:r>
          </a:p>
        </p:txBody>
      </p:sp>
      <p:pic>
        <p:nvPicPr>
          <p:cNvPr id="3076" name="Picture 4" descr="Haptic Feedback VR Suits">
            <a:extLst>
              <a:ext uri="{FF2B5EF4-FFF2-40B4-BE49-F238E27FC236}">
                <a16:creationId xmlns:a16="http://schemas.microsoft.com/office/drawing/2014/main" id="{985D2CD0-D61E-E249-9C78-589C221829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843" b="99510" l="9881" r="89949">
                        <a14:foregroundMark x1="40034" y1="90850" x2="40034" y2="99510"/>
                        <a14:foregroundMark x1="41056" y1="7843" x2="41056" y2="78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7640" y="1041350"/>
            <a:ext cx="2325618" cy="2424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hlinkClick r:id="rId5"/>
            <a:extLst>
              <a:ext uri="{FF2B5EF4-FFF2-40B4-BE49-F238E27FC236}">
                <a16:creationId xmlns:a16="http://schemas.microsoft.com/office/drawing/2014/main" id="{B20A183A-8D94-5B4E-BBEC-A22FD533AB1F}"/>
              </a:ext>
            </a:extLst>
          </p:cNvPr>
          <p:cNvSpPr/>
          <p:nvPr/>
        </p:nvSpPr>
        <p:spPr>
          <a:xfrm>
            <a:off x="3661064" y="3496529"/>
            <a:ext cx="217219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600" b="1" dirty="0">
                <a:latin typeface="Helvetica" pitchFamily="2" charset="0"/>
                <a:hlinkClick r:id="rId6"/>
              </a:rPr>
              <a:t>bHaptics Tactot Vest</a:t>
            </a:r>
            <a:endParaRPr lang="en-GB" sz="1600" b="1" dirty="0">
              <a:latin typeface="Helvetica" pitchFamily="2" charset="0"/>
            </a:endParaRPr>
          </a:p>
        </p:txBody>
      </p:sp>
      <p:pic>
        <p:nvPicPr>
          <p:cNvPr id="3080" name="Picture 8" descr="Outfitted suit for haptic VR">
            <a:extLst>
              <a:ext uri="{FF2B5EF4-FFF2-40B4-BE49-F238E27FC236}">
                <a16:creationId xmlns:a16="http://schemas.microsoft.com/office/drawing/2014/main" id="{D2376BBB-D016-8641-9FDC-3C4118D3CC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898" b="91667" l="34102" r="69600">
                        <a14:foregroundMark x1="62379" y1="9140" x2="62379" y2="9140"/>
                        <a14:foregroundMark x1="61650" y1="9543" x2="60922" y2="8333"/>
                        <a14:foregroundMark x1="62197" y1="12634" x2="63046" y2="11425"/>
                        <a14:foregroundMark x1="62379" y1="3898" x2="60983" y2="6452"/>
                        <a14:foregroundMark x1="63774" y1="89247" x2="65595" y2="91801"/>
                        <a14:foregroundMark x1="40534" y1="6855" x2="39684" y2="46237"/>
                        <a14:foregroundMark x1="34223" y1="42473" x2="34223" y2="42473"/>
                        <a14:foregroundMark x1="35498" y1="43011" x2="34102" y2="51344"/>
                        <a14:foregroundMark x1="68811" y1="48656" x2="69600" y2="52016"/>
                        <a14:foregroundMark x1="59102" y1="86425" x2="57039" y2="9072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727" r="26970"/>
          <a:stretch/>
        </p:blipFill>
        <p:spPr bwMode="auto">
          <a:xfrm>
            <a:off x="6545558" y="1375781"/>
            <a:ext cx="2489112" cy="2787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hlinkClick r:id="rId5"/>
            <a:extLst>
              <a:ext uri="{FF2B5EF4-FFF2-40B4-BE49-F238E27FC236}">
                <a16:creationId xmlns:a16="http://schemas.microsoft.com/office/drawing/2014/main" id="{D7A28579-1C41-5B4C-879F-75CF33FC7483}"/>
              </a:ext>
            </a:extLst>
          </p:cNvPr>
          <p:cNvSpPr/>
          <p:nvPr/>
        </p:nvSpPr>
        <p:spPr>
          <a:xfrm>
            <a:off x="6701948" y="4057023"/>
            <a:ext cx="198024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600" b="1" dirty="0">
                <a:latin typeface="Helvetica" pitchFamily="2" charset="0"/>
                <a:hlinkClick r:id="rId9"/>
              </a:rPr>
              <a:t>Teslasuit</a:t>
            </a:r>
            <a:endParaRPr lang="en-GB" sz="1600" b="1" dirty="0">
              <a:latin typeface="Helvetica" pitchFamily="2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580B75F-FABD-734A-AF36-17EC36C754C7}"/>
              </a:ext>
            </a:extLst>
          </p:cNvPr>
          <p:cNvSpPr/>
          <p:nvPr/>
        </p:nvSpPr>
        <p:spPr>
          <a:xfrm>
            <a:off x="1185744" y="3008424"/>
            <a:ext cx="11753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600" b="1" dirty="0">
                <a:latin typeface="Helvetica" pitchFamily="2" charset="0"/>
                <a:hlinkClick r:id="rId10"/>
              </a:rPr>
              <a:t>Manus VR</a:t>
            </a:r>
            <a:endParaRPr lang="en-GB" sz="1600" b="1" dirty="0">
              <a:latin typeface="Helvetica" pitchFamily="2" charset="0"/>
            </a:endParaRPr>
          </a:p>
        </p:txBody>
      </p:sp>
      <p:pic>
        <p:nvPicPr>
          <p:cNvPr id="3082" name="Picture 10" descr="Manus VR gloves">
            <a:extLst>
              <a:ext uri="{FF2B5EF4-FFF2-40B4-BE49-F238E27FC236}">
                <a16:creationId xmlns:a16="http://schemas.microsoft.com/office/drawing/2014/main" id="{165E46AF-436A-F44B-B44A-B8AAE1F636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80" r="12636"/>
          <a:stretch/>
        </p:blipFill>
        <p:spPr bwMode="auto">
          <a:xfrm>
            <a:off x="503708" y="1237525"/>
            <a:ext cx="2098509" cy="1706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Dexmo Haptic Force-feedback VR Gloves are Compact and Wireless">
            <a:extLst>
              <a:ext uri="{FF2B5EF4-FFF2-40B4-BE49-F238E27FC236}">
                <a16:creationId xmlns:a16="http://schemas.microsoft.com/office/drawing/2014/main" id="{96683AFB-3636-4642-8993-FD0399C494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90" t="-2332" r="18161" b="2332"/>
          <a:stretch/>
        </p:blipFill>
        <p:spPr bwMode="auto">
          <a:xfrm>
            <a:off x="1692467" y="3886755"/>
            <a:ext cx="1500809" cy="1144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Dexmo Haptic Force-feedback VR Gloves are Compact and Wireless">
            <a:extLst>
              <a:ext uri="{FF2B5EF4-FFF2-40B4-BE49-F238E27FC236}">
                <a16:creationId xmlns:a16="http://schemas.microsoft.com/office/drawing/2014/main" id="{3599F5E7-6588-474F-B12A-3D48401735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462" y="3898611"/>
            <a:ext cx="1175322" cy="1175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69E79741-CF71-5349-AB26-B6E867DF76CA}"/>
              </a:ext>
            </a:extLst>
          </p:cNvPr>
          <p:cNvSpPr/>
          <p:nvPr/>
        </p:nvSpPr>
        <p:spPr>
          <a:xfrm>
            <a:off x="1071067" y="5144488"/>
            <a:ext cx="155202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600" b="1" dirty="0">
                <a:latin typeface="Helvetica" pitchFamily="2" charset="0"/>
                <a:hlinkClick r:id="rId14"/>
              </a:rPr>
              <a:t>Dexmo Haptic</a:t>
            </a:r>
            <a:endParaRPr lang="en-GB" sz="1600" b="1" dirty="0">
              <a:latin typeface="Helvetica" pitchFamily="2" charset="0"/>
            </a:endParaRPr>
          </a:p>
        </p:txBody>
      </p:sp>
      <p:pic>
        <p:nvPicPr>
          <p:cNvPr id="3096" name="Picture 24" descr="Stompz Launches Kickstarter Campaign for Feet Controlled VR – VRFocus">
            <a:extLst>
              <a:ext uri="{FF2B5EF4-FFF2-40B4-BE49-F238E27FC236}">
                <a16:creationId xmlns:a16="http://schemas.microsoft.com/office/drawing/2014/main" id="{27BAE3C7-62C8-2541-9B24-B6868146CF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23" y="4021480"/>
            <a:ext cx="2107594" cy="1318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Rectangle 23">
            <a:hlinkClick r:id="rId5"/>
            <a:extLst>
              <a:ext uri="{FF2B5EF4-FFF2-40B4-BE49-F238E27FC236}">
                <a16:creationId xmlns:a16="http://schemas.microsoft.com/office/drawing/2014/main" id="{7D87DC68-72C9-7B46-9DF2-BCE4621B84A0}"/>
              </a:ext>
            </a:extLst>
          </p:cNvPr>
          <p:cNvSpPr/>
          <p:nvPr/>
        </p:nvSpPr>
        <p:spPr>
          <a:xfrm>
            <a:off x="3859845" y="5378338"/>
            <a:ext cx="293852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600" b="1" dirty="0">
                <a:latin typeface="Helvetica" pitchFamily="2" charset="0"/>
                <a:hlinkClick r:id="rId16"/>
              </a:rPr>
              <a:t>Stompz Feet Controlled VR </a:t>
            </a:r>
            <a:endParaRPr lang="en-GB" sz="1600" b="1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9266000"/>
      </p:ext>
    </p:extLst>
  </p:cSld>
  <p:clrMapOvr>
    <a:masterClrMapping/>
  </p:clrMapOvr>
  <p:transition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4181BDA-70D7-B340-AC24-A4558AC53D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1000" y="134987"/>
            <a:ext cx="8407400" cy="961216"/>
          </a:xfrm>
        </p:spPr>
        <p:txBody>
          <a:bodyPr>
            <a:noAutofit/>
          </a:bodyPr>
          <a:lstStyle/>
          <a:p>
            <a:r>
              <a:rPr lang="en-GB" sz="3200" b="1" dirty="0">
                <a:solidFill>
                  <a:schemeClr val="bg1"/>
                </a:solidFill>
                <a:latin typeface="Helvetica" pitchFamily="2" charset="0"/>
                <a:ea typeface="Minecraft" panose="02000603000000000000" pitchFamily="2" charset="0"/>
                <a:cs typeface="+mn-cs"/>
              </a:rPr>
              <a:t> </a:t>
            </a:r>
            <a:r>
              <a:rPr lang="en-US" sz="3200" b="1" dirty="0">
                <a:solidFill>
                  <a:schemeClr val="bg1"/>
                </a:solidFill>
                <a:latin typeface="Helvetica" pitchFamily="2" charset="0"/>
                <a:ea typeface="Minecraft" panose="02000603000000000000" pitchFamily="2" charset="0"/>
                <a:cs typeface="+mn-cs"/>
              </a:rPr>
              <a:t>Interaction</a:t>
            </a:r>
            <a:endParaRPr lang="en-AT" sz="3200" dirty="0">
              <a:solidFill>
                <a:schemeClr val="bg1"/>
              </a:solidFill>
              <a:effectLst/>
              <a:latin typeface="Helvetica" pitchFamily="2" charset="0"/>
            </a:endParaRPr>
          </a:p>
        </p:txBody>
      </p:sp>
      <p:sp>
        <p:nvSpPr>
          <p:cNvPr id="11" name="Rectangle 10" descr="What VR, AR and MR?">
            <a:extLst>
              <a:ext uri="{FF2B5EF4-FFF2-40B4-BE49-F238E27FC236}">
                <a16:creationId xmlns:a16="http://schemas.microsoft.com/office/drawing/2014/main" id="{C026271E-E743-1149-98C6-224CB110126C}"/>
              </a:ext>
            </a:extLst>
          </p:cNvPr>
          <p:cNvSpPr/>
          <p:nvPr/>
        </p:nvSpPr>
        <p:spPr>
          <a:xfrm>
            <a:off x="1" y="0"/>
            <a:ext cx="9144000" cy="961217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200" b="1" dirty="0">
              <a:latin typeface="Helvetica" pitchFamily="2" charset="0"/>
              <a:ea typeface="Minecraft" panose="02000603000000000000" pitchFamily="2" charset="0"/>
            </a:endParaRPr>
          </a:p>
        </p:txBody>
      </p:sp>
      <p:sp>
        <p:nvSpPr>
          <p:cNvPr id="12" name="Title 4">
            <a:extLst>
              <a:ext uri="{FF2B5EF4-FFF2-40B4-BE49-F238E27FC236}">
                <a16:creationId xmlns:a16="http://schemas.microsoft.com/office/drawing/2014/main" id="{DE77BD8E-9D7C-1F43-9A5D-FCBF514C3397}"/>
              </a:ext>
            </a:extLst>
          </p:cNvPr>
          <p:cNvSpPr txBox="1">
            <a:spLocks/>
          </p:cNvSpPr>
          <p:nvPr/>
        </p:nvSpPr>
        <p:spPr>
          <a:xfrm>
            <a:off x="1" y="188777"/>
            <a:ext cx="9144000" cy="58366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b="1" dirty="0">
                <a:solidFill>
                  <a:srgbClr val="FFFFFF"/>
                </a:solidFill>
                <a:latin typeface="Helvetica" pitchFamily="2" charset="0"/>
                <a:ea typeface="Minecraft" panose="02000603000000000000" pitchFamily="2" charset="0"/>
                <a:cs typeface="+mn-cs"/>
              </a:rPr>
              <a:t> </a:t>
            </a:r>
            <a:r>
              <a:rPr lang="en-GB" sz="3200" b="1" dirty="0">
                <a:solidFill>
                  <a:srgbClr val="FFFFFF"/>
                </a:solidFill>
                <a:latin typeface="Helvetica" pitchFamily="2" charset="0"/>
              </a:rPr>
              <a:t>Direct Manipulation: Interaction Mechanisms</a:t>
            </a:r>
            <a:endParaRPr lang="en-AT" sz="3200" b="1" dirty="0">
              <a:latin typeface="Helvetica" pitchFamily="2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DAE0B40-AA4E-924F-B4CD-F5DD034F958F}"/>
              </a:ext>
            </a:extLst>
          </p:cNvPr>
          <p:cNvSpPr/>
          <p:nvPr/>
        </p:nvSpPr>
        <p:spPr>
          <a:xfrm>
            <a:off x="148771" y="1351508"/>
            <a:ext cx="5608981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GB" sz="2400" dirty="0">
                <a:latin typeface="Helvetica" pitchFamily="2" charset="0"/>
              </a:rPr>
              <a:t>Direct user control (markerless motion-capture-based)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400" dirty="0">
              <a:latin typeface="Helvetica" pitchFamily="2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GB" sz="2400" dirty="0">
                <a:latin typeface="Helvetica" pitchFamily="2" charset="0"/>
              </a:rPr>
              <a:t>Physical control (worn or held sensors)</a:t>
            </a:r>
            <a:endParaRPr lang="en-US" sz="2400" dirty="0">
              <a:latin typeface="Helvetica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400" dirty="0">
              <a:latin typeface="Helvetica" pitchFamily="2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GB" sz="2400" dirty="0">
                <a:latin typeface="Helvetica" pitchFamily="2" charset="0"/>
              </a:rPr>
              <a:t>Virtual control (embedded within environment)</a:t>
            </a:r>
            <a:endParaRPr lang="en-US" sz="2400" dirty="0">
              <a:latin typeface="Helvetica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400" dirty="0">
              <a:latin typeface="Helvetica" pitchFamily="2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GB" sz="2400" dirty="0">
                <a:latin typeface="Helvetica" pitchFamily="2" charset="0"/>
              </a:rPr>
              <a:t>Agent control (voice/gesture-based interaction with agent)</a:t>
            </a:r>
            <a:endParaRPr lang="en-US" sz="2400" dirty="0">
              <a:latin typeface="Helvetica" pitchFamily="2" charset="0"/>
            </a:endParaRPr>
          </a:p>
        </p:txBody>
      </p:sp>
      <p:pic>
        <p:nvPicPr>
          <p:cNvPr id="20" name="Picture 19" descr="VR in games">
            <a:extLst>
              <a:ext uri="{FF2B5EF4-FFF2-40B4-BE49-F238E27FC236}">
                <a16:creationId xmlns:a16="http://schemas.microsoft.com/office/drawing/2014/main" id="{B596DD3B-A6B3-7449-8FF1-29366D3722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680" t="6126" r="8870" b="6599"/>
          <a:stretch/>
        </p:blipFill>
        <p:spPr>
          <a:xfrm>
            <a:off x="5573495" y="3679721"/>
            <a:ext cx="2506127" cy="2082076"/>
          </a:xfrm>
          <a:prstGeom prst="rect">
            <a:avLst/>
          </a:prstGeom>
        </p:spPr>
      </p:pic>
      <p:pic>
        <p:nvPicPr>
          <p:cNvPr id="4098" name="Picture 2" descr="11 unexpected ways universities are using the Microsoft HoloLens">
            <a:extLst>
              <a:ext uri="{FF2B5EF4-FFF2-40B4-BE49-F238E27FC236}">
                <a16:creationId xmlns:a16="http://schemas.microsoft.com/office/drawing/2014/main" id="{10568B69-E698-8C49-AFBB-37E0F0B1C0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09" t="1280" r="5797" b="-1280"/>
          <a:stretch/>
        </p:blipFill>
        <p:spPr bwMode="auto">
          <a:xfrm>
            <a:off x="6637873" y="1587796"/>
            <a:ext cx="2506127" cy="1998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6660822"/>
      </p:ext>
    </p:extLst>
  </p:cSld>
  <p:clrMapOvr>
    <a:masterClrMapping/>
  </p:clrMapOvr>
  <p:transition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4181BDA-70D7-B340-AC24-A4558AC53D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1000" y="134987"/>
            <a:ext cx="8407400" cy="961216"/>
          </a:xfrm>
        </p:spPr>
        <p:txBody>
          <a:bodyPr>
            <a:noAutofit/>
          </a:bodyPr>
          <a:lstStyle/>
          <a:p>
            <a:r>
              <a:rPr lang="en-GB" sz="3200" b="1" dirty="0">
                <a:solidFill>
                  <a:schemeClr val="bg1"/>
                </a:solidFill>
                <a:latin typeface="Helvetica" pitchFamily="2" charset="0"/>
                <a:ea typeface="Minecraft" panose="02000603000000000000" pitchFamily="2" charset="0"/>
                <a:cs typeface="+mn-cs"/>
              </a:rPr>
              <a:t> </a:t>
            </a:r>
            <a:r>
              <a:rPr lang="en-US" sz="3200" b="1" dirty="0">
                <a:solidFill>
                  <a:schemeClr val="bg1"/>
                </a:solidFill>
                <a:latin typeface="Helvetica" pitchFamily="2" charset="0"/>
                <a:ea typeface="Minecraft" panose="02000603000000000000" pitchFamily="2" charset="0"/>
                <a:cs typeface="+mn-cs"/>
              </a:rPr>
              <a:t>In-class Activity</a:t>
            </a:r>
            <a:endParaRPr lang="en-AT" sz="3200" dirty="0">
              <a:solidFill>
                <a:schemeClr val="bg1"/>
              </a:solidFill>
              <a:effectLst/>
              <a:latin typeface="Helvetica" pitchFamily="2" charset="0"/>
            </a:endParaRPr>
          </a:p>
        </p:txBody>
      </p:sp>
      <p:sp>
        <p:nvSpPr>
          <p:cNvPr id="11" name="Rectangle 10" descr="What VR, AR and MR?">
            <a:extLst>
              <a:ext uri="{FF2B5EF4-FFF2-40B4-BE49-F238E27FC236}">
                <a16:creationId xmlns:a16="http://schemas.microsoft.com/office/drawing/2014/main" id="{C026271E-E743-1149-98C6-224CB110126C}"/>
              </a:ext>
            </a:extLst>
          </p:cNvPr>
          <p:cNvSpPr/>
          <p:nvPr/>
        </p:nvSpPr>
        <p:spPr>
          <a:xfrm>
            <a:off x="1" y="0"/>
            <a:ext cx="9144000" cy="961217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200" b="1" dirty="0">
              <a:latin typeface="Helvetica" pitchFamily="2" charset="0"/>
              <a:ea typeface="Minecraft" panose="02000603000000000000" pitchFamily="2" charset="0"/>
            </a:endParaRPr>
          </a:p>
        </p:txBody>
      </p:sp>
      <p:sp>
        <p:nvSpPr>
          <p:cNvPr id="12" name="Title 4">
            <a:extLst>
              <a:ext uri="{FF2B5EF4-FFF2-40B4-BE49-F238E27FC236}">
                <a16:creationId xmlns:a16="http://schemas.microsoft.com/office/drawing/2014/main" id="{DE77BD8E-9D7C-1F43-9A5D-FCBF514C3397}"/>
              </a:ext>
            </a:extLst>
          </p:cNvPr>
          <p:cNvSpPr txBox="1">
            <a:spLocks/>
          </p:cNvSpPr>
          <p:nvPr/>
        </p:nvSpPr>
        <p:spPr>
          <a:xfrm>
            <a:off x="355599" y="188777"/>
            <a:ext cx="8326597" cy="58366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b="1" dirty="0">
                <a:solidFill>
                  <a:schemeClr val="bg1"/>
                </a:solidFill>
                <a:latin typeface="Helvetica" pitchFamily="2" charset="0"/>
              </a:rPr>
              <a:t>In-Class Activity</a:t>
            </a:r>
            <a:endParaRPr lang="en-AT" sz="3200" b="1" dirty="0">
              <a:solidFill>
                <a:schemeClr val="bg1"/>
              </a:solidFill>
              <a:latin typeface="Helvetica" pitchFamily="2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0574D48-0F34-E443-AF46-251721928B89}"/>
              </a:ext>
            </a:extLst>
          </p:cNvPr>
          <p:cNvSpPr txBox="1">
            <a:spLocks/>
          </p:cNvSpPr>
          <p:nvPr/>
        </p:nvSpPr>
        <p:spPr>
          <a:xfrm>
            <a:off x="238685" y="5675051"/>
            <a:ext cx="8666630" cy="99417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dirty="0">
                <a:latin typeface="Helvetica" pitchFamily="2" charset="0"/>
              </a:rPr>
              <a:t>AR, VR, MR: features and connectedness with reality</a:t>
            </a:r>
          </a:p>
        </p:txBody>
      </p:sp>
      <p:pic>
        <p:nvPicPr>
          <p:cNvPr id="2" name="Picture 1" descr="AR, VR, MR: features and connectedness with reality">
            <a:extLst>
              <a:ext uri="{FF2B5EF4-FFF2-40B4-BE49-F238E27FC236}">
                <a16:creationId xmlns:a16="http://schemas.microsoft.com/office/drawing/2014/main" id="{D0A0337D-AAF6-2049-9BEB-65587576CF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51" t="4335" r="3589" b="3261"/>
          <a:stretch/>
        </p:blipFill>
        <p:spPr>
          <a:xfrm>
            <a:off x="238685" y="2065275"/>
            <a:ext cx="8407400" cy="4024252"/>
          </a:xfrm>
          <a:prstGeom prst="rect">
            <a:avLst/>
          </a:prstGeom>
        </p:spPr>
      </p:pic>
      <p:pic>
        <p:nvPicPr>
          <p:cNvPr id="3" name="Picture 2" descr="PollEverywhere">
            <a:extLst>
              <a:ext uri="{FF2B5EF4-FFF2-40B4-BE49-F238E27FC236}">
                <a16:creationId xmlns:a16="http://schemas.microsoft.com/office/drawing/2014/main" id="{7A7447E0-D8B8-2B43-81CC-CA79BA9F51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599" y="1120817"/>
            <a:ext cx="8242300" cy="97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790835"/>
      </p:ext>
    </p:extLst>
  </p:cSld>
  <p:clrMapOvr>
    <a:masterClrMapping/>
  </p:clrMapOvr>
  <p:transition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4181BDA-70D7-B340-AC24-A4558AC53D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1000" y="134987"/>
            <a:ext cx="8407400" cy="961216"/>
          </a:xfrm>
        </p:spPr>
        <p:txBody>
          <a:bodyPr>
            <a:noAutofit/>
          </a:bodyPr>
          <a:lstStyle/>
          <a:p>
            <a:r>
              <a:rPr lang="en-GB" sz="3200" b="1" dirty="0">
                <a:solidFill>
                  <a:schemeClr val="bg1"/>
                </a:solidFill>
                <a:latin typeface="Helvetica" pitchFamily="2" charset="0"/>
                <a:ea typeface="Minecraft" panose="02000603000000000000" pitchFamily="2" charset="0"/>
                <a:cs typeface="+mn-cs"/>
              </a:rPr>
              <a:t> </a:t>
            </a:r>
            <a:r>
              <a:rPr lang="en-US" sz="3200" b="1" dirty="0">
                <a:solidFill>
                  <a:schemeClr val="bg1"/>
                </a:solidFill>
                <a:latin typeface="Helvetica" pitchFamily="2" charset="0"/>
                <a:ea typeface="Minecraft" panose="02000603000000000000" pitchFamily="2" charset="0"/>
                <a:cs typeface="+mn-cs"/>
              </a:rPr>
              <a:t>results</a:t>
            </a:r>
            <a:endParaRPr lang="en-AT" sz="3200" dirty="0">
              <a:solidFill>
                <a:schemeClr val="bg1"/>
              </a:solidFill>
              <a:effectLst/>
              <a:latin typeface="Helvetica" pitchFamily="2" charset="0"/>
            </a:endParaRPr>
          </a:p>
        </p:txBody>
      </p:sp>
      <p:sp>
        <p:nvSpPr>
          <p:cNvPr id="11" name="Rectangle 10" descr="What VR, AR and MR?">
            <a:extLst>
              <a:ext uri="{FF2B5EF4-FFF2-40B4-BE49-F238E27FC236}">
                <a16:creationId xmlns:a16="http://schemas.microsoft.com/office/drawing/2014/main" id="{C026271E-E743-1149-98C6-224CB110126C}"/>
              </a:ext>
            </a:extLst>
          </p:cNvPr>
          <p:cNvSpPr/>
          <p:nvPr/>
        </p:nvSpPr>
        <p:spPr>
          <a:xfrm>
            <a:off x="1" y="0"/>
            <a:ext cx="9144000" cy="961217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200" b="1" dirty="0">
              <a:latin typeface="Helvetica" pitchFamily="2" charset="0"/>
              <a:ea typeface="Minecraft" panose="02000603000000000000" pitchFamily="2" charset="0"/>
            </a:endParaRPr>
          </a:p>
        </p:txBody>
      </p:sp>
      <p:sp>
        <p:nvSpPr>
          <p:cNvPr id="12" name="Title 4">
            <a:extLst>
              <a:ext uri="{FF2B5EF4-FFF2-40B4-BE49-F238E27FC236}">
                <a16:creationId xmlns:a16="http://schemas.microsoft.com/office/drawing/2014/main" id="{DE77BD8E-9D7C-1F43-9A5D-FCBF514C3397}"/>
              </a:ext>
            </a:extLst>
          </p:cNvPr>
          <p:cNvSpPr txBox="1">
            <a:spLocks/>
          </p:cNvSpPr>
          <p:nvPr/>
        </p:nvSpPr>
        <p:spPr>
          <a:xfrm>
            <a:off x="355599" y="188777"/>
            <a:ext cx="8326597" cy="58366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b="1" dirty="0">
                <a:solidFill>
                  <a:schemeClr val="bg1"/>
                </a:solidFill>
                <a:latin typeface="Helvetica" pitchFamily="2" charset="0"/>
              </a:rPr>
              <a:t>In-Class Activity</a:t>
            </a:r>
            <a:endParaRPr lang="en-AT" sz="3200" b="1" dirty="0">
              <a:solidFill>
                <a:schemeClr val="bg1"/>
              </a:solidFill>
              <a:latin typeface="Helvetica" pitchFamily="2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0574D48-0F34-E443-AF46-251721928B89}"/>
              </a:ext>
            </a:extLst>
          </p:cNvPr>
          <p:cNvSpPr txBox="1">
            <a:spLocks/>
          </p:cNvSpPr>
          <p:nvPr/>
        </p:nvSpPr>
        <p:spPr>
          <a:xfrm>
            <a:off x="238685" y="6003548"/>
            <a:ext cx="8666630" cy="58944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dirty="0">
                <a:latin typeface="Helvetica" pitchFamily="2" charset="0"/>
              </a:rPr>
              <a:t>AR, VR, MR: features and connectedness with reality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D79FDF98-0AB4-384A-BCA3-5AD1E208C270}"/>
              </a:ext>
            </a:extLst>
          </p:cNvPr>
          <p:cNvSpPr/>
          <p:nvPr/>
        </p:nvSpPr>
        <p:spPr>
          <a:xfrm>
            <a:off x="1518860" y="5444218"/>
            <a:ext cx="6458338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900" dirty="0"/>
              <a:t>Source, adapted from: http://www.pwc.com/us/en/technology-forecast/augmented-reality/augmented-reality-road-ahead.html</a:t>
            </a:r>
          </a:p>
        </p:txBody>
      </p:sp>
      <p:pic>
        <p:nvPicPr>
          <p:cNvPr id="2" name="Picture 1" descr="AR, VR, MR: features and connectedness with reality">
            <a:extLst>
              <a:ext uri="{FF2B5EF4-FFF2-40B4-BE49-F238E27FC236}">
                <a16:creationId xmlns:a16="http://schemas.microsoft.com/office/drawing/2014/main" id="{D0A0337D-AAF6-2049-9BEB-65587576CF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51" t="4335" r="3589" b="3261"/>
          <a:stretch/>
        </p:blipFill>
        <p:spPr>
          <a:xfrm>
            <a:off x="275441" y="1325577"/>
            <a:ext cx="8407400" cy="402425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4BF74B7-B41F-6E49-82AE-A90F95B2D11F}"/>
              </a:ext>
            </a:extLst>
          </p:cNvPr>
          <p:cNvSpPr txBox="1"/>
          <p:nvPr/>
        </p:nvSpPr>
        <p:spPr>
          <a:xfrm>
            <a:off x="3578085" y="1802297"/>
            <a:ext cx="485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Yes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82D56DB3-9AD9-E040-A896-D29B5958301F}"/>
              </a:ext>
            </a:extLst>
          </p:cNvPr>
          <p:cNvSpPr txBox="1"/>
          <p:nvPr/>
        </p:nvSpPr>
        <p:spPr>
          <a:xfrm>
            <a:off x="5579164" y="1815549"/>
            <a:ext cx="485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Yes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C08DA350-508A-BF4B-85F7-E564DC003D57}"/>
              </a:ext>
            </a:extLst>
          </p:cNvPr>
          <p:cNvSpPr txBox="1"/>
          <p:nvPr/>
        </p:nvSpPr>
        <p:spPr>
          <a:xfrm>
            <a:off x="7366247" y="1815549"/>
            <a:ext cx="10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Yes &amp; No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93241D2-A8CD-7F4D-8EAB-A317487C4A76}"/>
              </a:ext>
            </a:extLst>
          </p:cNvPr>
          <p:cNvSpPr txBox="1"/>
          <p:nvPr/>
        </p:nvSpPr>
        <p:spPr>
          <a:xfrm>
            <a:off x="3604590" y="2319132"/>
            <a:ext cx="485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Yes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A339B8E-EED7-5949-9180-16BD1CA74333}"/>
              </a:ext>
            </a:extLst>
          </p:cNvPr>
          <p:cNvSpPr txBox="1"/>
          <p:nvPr/>
        </p:nvSpPr>
        <p:spPr>
          <a:xfrm>
            <a:off x="5579164" y="2361247"/>
            <a:ext cx="485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Yes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DFE159F-5119-9C4F-A186-EDB5905742D6}"/>
              </a:ext>
            </a:extLst>
          </p:cNvPr>
          <p:cNvSpPr txBox="1"/>
          <p:nvPr/>
        </p:nvSpPr>
        <p:spPr>
          <a:xfrm>
            <a:off x="3604590" y="2796211"/>
            <a:ext cx="485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Yes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8E9AF1D-6C0D-204C-912A-58BADDAF7B5C}"/>
              </a:ext>
            </a:extLst>
          </p:cNvPr>
          <p:cNvSpPr txBox="1"/>
          <p:nvPr/>
        </p:nvSpPr>
        <p:spPr>
          <a:xfrm>
            <a:off x="5618920" y="2811821"/>
            <a:ext cx="485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Yes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512461B-9772-314F-BB40-CB5D0DF9BB59}"/>
              </a:ext>
            </a:extLst>
          </p:cNvPr>
          <p:cNvSpPr txBox="1"/>
          <p:nvPr/>
        </p:nvSpPr>
        <p:spPr>
          <a:xfrm>
            <a:off x="3617842" y="3286541"/>
            <a:ext cx="485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Yes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94BE5EF-5FEE-E941-A1AA-2EC6727B5A4B}"/>
              </a:ext>
            </a:extLst>
          </p:cNvPr>
          <p:cNvSpPr txBox="1"/>
          <p:nvPr/>
        </p:nvSpPr>
        <p:spPr>
          <a:xfrm>
            <a:off x="5605668" y="3328656"/>
            <a:ext cx="485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Yes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8FB7402-7C0A-2B44-B389-7F64FE359542}"/>
              </a:ext>
            </a:extLst>
          </p:cNvPr>
          <p:cNvSpPr txBox="1"/>
          <p:nvPr/>
        </p:nvSpPr>
        <p:spPr>
          <a:xfrm>
            <a:off x="5618920" y="3858743"/>
            <a:ext cx="485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Yes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2D223A6-1478-F644-82A9-BA24022A9826}"/>
              </a:ext>
            </a:extLst>
          </p:cNvPr>
          <p:cNvSpPr txBox="1"/>
          <p:nvPr/>
        </p:nvSpPr>
        <p:spPr>
          <a:xfrm>
            <a:off x="5632172" y="4428587"/>
            <a:ext cx="485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Yes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19F9F8B-84A9-E449-888A-1B695B6806F8}"/>
              </a:ext>
            </a:extLst>
          </p:cNvPr>
          <p:cNvSpPr txBox="1"/>
          <p:nvPr/>
        </p:nvSpPr>
        <p:spPr>
          <a:xfrm>
            <a:off x="7553738" y="4428587"/>
            <a:ext cx="485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Yes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18DC4B4-3C30-6C4A-A78E-76568C82AE95}"/>
              </a:ext>
            </a:extLst>
          </p:cNvPr>
          <p:cNvSpPr txBox="1"/>
          <p:nvPr/>
        </p:nvSpPr>
        <p:spPr>
          <a:xfrm>
            <a:off x="7580242" y="4932170"/>
            <a:ext cx="485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Yes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235F52C-A80F-4749-BE5B-B0DAF62DE92E}"/>
              </a:ext>
            </a:extLst>
          </p:cNvPr>
          <p:cNvSpPr txBox="1"/>
          <p:nvPr/>
        </p:nvSpPr>
        <p:spPr>
          <a:xfrm>
            <a:off x="7633147" y="2328713"/>
            <a:ext cx="485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Yes</a:t>
            </a:r>
          </a:p>
        </p:txBody>
      </p:sp>
    </p:spTree>
    <p:extLst>
      <p:ext uri="{BB962C8B-B14F-4D97-AF65-F5344CB8AC3E}">
        <p14:creationId xmlns:p14="http://schemas.microsoft.com/office/powerpoint/2010/main" val="611020452"/>
      </p:ext>
    </p:extLst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4181BDA-70D7-B340-AC24-A4558AC53D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1000" y="134987"/>
            <a:ext cx="8407400" cy="961216"/>
          </a:xfrm>
        </p:spPr>
        <p:txBody>
          <a:bodyPr>
            <a:noAutofit/>
          </a:bodyPr>
          <a:lstStyle/>
          <a:p>
            <a:r>
              <a:rPr lang="en-GB" sz="3200" b="1" dirty="0">
                <a:solidFill>
                  <a:schemeClr val="bg1"/>
                </a:solidFill>
                <a:latin typeface="Helvetica" pitchFamily="2" charset="0"/>
                <a:ea typeface="Minecraft" panose="02000603000000000000" pitchFamily="2" charset="0"/>
                <a:cs typeface="+mn-cs"/>
              </a:rPr>
              <a:t> </a:t>
            </a:r>
            <a:r>
              <a:rPr lang="en-US" sz="3200" b="1" dirty="0">
                <a:solidFill>
                  <a:schemeClr val="bg1"/>
                </a:solidFill>
                <a:latin typeface="Helvetica" pitchFamily="2" charset="0"/>
                <a:ea typeface="Minecraft" panose="02000603000000000000" pitchFamily="2" charset="0"/>
                <a:cs typeface="+mn-cs"/>
              </a:rPr>
              <a:t>Installations</a:t>
            </a:r>
            <a:endParaRPr lang="en-AT" sz="3200" dirty="0">
              <a:solidFill>
                <a:schemeClr val="bg1"/>
              </a:solidFill>
              <a:effectLst/>
              <a:latin typeface="Helvetica" pitchFamily="2" charset="0"/>
            </a:endParaRPr>
          </a:p>
        </p:txBody>
      </p:sp>
      <p:sp>
        <p:nvSpPr>
          <p:cNvPr id="11" name="Rectangle 10" descr="What VR, AR and MR?">
            <a:extLst>
              <a:ext uri="{FF2B5EF4-FFF2-40B4-BE49-F238E27FC236}">
                <a16:creationId xmlns:a16="http://schemas.microsoft.com/office/drawing/2014/main" id="{C026271E-E743-1149-98C6-224CB110126C}"/>
              </a:ext>
            </a:extLst>
          </p:cNvPr>
          <p:cNvSpPr/>
          <p:nvPr/>
        </p:nvSpPr>
        <p:spPr>
          <a:xfrm>
            <a:off x="1" y="0"/>
            <a:ext cx="9144000" cy="961217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200" b="1" dirty="0">
              <a:latin typeface="Helvetica" pitchFamily="2" charset="0"/>
              <a:ea typeface="Minecraft" panose="02000603000000000000" pitchFamily="2" charset="0"/>
            </a:endParaRPr>
          </a:p>
        </p:txBody>
      </p:sp>
      <p:sp>
        <p:nvSpPr>
          <p:cNvPr id="12" name="Title 4">
            <a:extLst>
              <a:ext uri="{FF2B5EF4-FFF2-40B4-BE49-F238E27FC236}">
                <a16:creationId xmlns:a16="http://schemas.microsoft.com/office/drawing/2014/main" id="{DE77BD8E-9D7C-1F43-9A5D-FCBF514C3397}"/>
              </a:ext>
            </a:extLst>
          </p:cNvPr>
          <p:cNvSpPr txBox="1">
            <a:spLocks/>
          </p:cNvSpPr>
          <p:nvPr/>
        </p:nvSpPr>
        <p:spPr>
          <a:xfrm>
            <a:off x="355599" y="188777"/>
            <a:ext cx="8326597" cy="58366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b="1" dirty="0">
                <a:solidFill>
                  <a:schemeClr val="bg1"/>
                </a:solidFill>
                <a:latin typeface="Helvetica" pitchFamily="2" charset="0"/>
              </a:rPr>
              <a:t>Installations and Forecast Revenues</a:t>
            </a:r>
            <a:endParaRPr lang="en-AT" sz="3200" b="1" dirty="0">
              <a:solidFill>
                <a:schemeClr val="bg1"/>
              </a:solidFill>
              <a:latin typeface="Helvetica" pitchFamily="2" charset="0"/>
            </a:endParaRPr>
          </a:p>
        </p:txBody>
      </p:sp>
      <p:pic>
        <p:nvPicPr>
          <p:cNvPr id="7170" name="Picture 2" descr="After mixed year, mobile AR to drive $108 billion VR/AR market by 2021 ">
            <a:extLst>
              <a:ext uri="{FF2B5EF4-FFF2-40B4-BE49-F238E27FC236}">
                <a16:creationId xmlns:a16="http://schemas.microsoft.com/office/drawing/2014/main" id="{AD721230-A704-0F48-9CB4-5081394F21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617" y="1253503"/>
            <a:ext cx="7467600" cy="5600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3820424"/>
      </p:ext>
    </p:extLst>
  </p:cSld>
  <p:clrMapOvr>
    <a:masterClrMapping/>
  </p:clrMapOvr>
  <p:transition spd="slow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4181BDA-70D7-B340-AC24-A4558AC53D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1000" y="134987"/>
            <a:ext cx="8407400" cy="961216"/>
          </a:xfrm>
        </p:spPr>
        <p:txBody>
          <a:bodyPr>
            <a:noAutofit/>
          </a:bodyPr>
          <a:lstStyle/>
          <a:p>
            <a:r>
              <a:rPr lang="en-GB" sz="3200" b="1" dirty="0">
                <a:solidFill>
                  <a:schemeClr val="bg1"/>
                </a:solidFill>
                <a:latin typeface="Helvetica" pitchFamily="2" charset="0"/>
                <a:ea typeface="Minecraft" panose="02000603000000000000" pitchFamily="2" charset="0"/>
                <a:cs typeface="+mn-cs"/>
              </a:rPr>
              <a:t> </a:t>
            </a:r>
            <a:r>
              <a:rPr lang="en-US" sz="3200" b="1" dirty="0">
                <a:solidFill>
                  <a:schemeClr val="bg1"/>
                </a:solidFill>
                <a:latin typeface="Helvetica" pitchFamily="2" charset="0"/>
                <a:ea typeface="Minecraft" panose="02000603000000000000" pitchFamily="2" charset="0"/>
                <a:cs typeface="+mn-cs"/>
              </a:rPr>
              <a:t>Revenues</a:t>
            </a:r>
            <a:endParaRPr lang="en-AT" sz="3200" dirty="0">
              <a:solidFill>
                <a:schemeClr val="bg1"/>
              </a:solidFill>
              <a:effectLst/>
              <a:latin typeface="Helvetica" pitchFamily="2" charset="0"/>
            </a:endParaRPr>
          </a:p>
        </p:txBody>
      </p:sp>
      <p:sp>
        <p:nvSpPr>
          <p:cNvPr id="11" name="Rectangle 10" descr="What VR, AR and MR?">
            <a:extLst>
              <a:ext uri="{FF2B5EF4-FFF2-40B4-BE49-F238E27FC236}">
                <a16:creationId xmlns:a16="http://schemas.microsoft.com/office/drawing/2014/main" id="{C026271E-E743-1149-98C6-224CB110126C}"/>
              </a:ext>
            </a:extLst>
          </p:cNvPr>
          <p:cNvSpPr/>
          <p:nvPr/>
        </p:nvSpPr>
        <p:spPr>
          <a:xfrm>
            <a:off x="1" y="0"/>
            <a:ext cx="9144000" cy="961217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200" b="1" dirty="0">
              <a:latin typeface="Helvetica" pitchFamily="2" charset="0"/>
              <a:ea typeface="Minecraft" panose="02000603000000000000" pitchFamily="2" charset="0"/>
            </a:endParaRPr>
          </a:p>
        </p:txBody>
      </p:sp>
      <p:sp>
        <p:nvSpPr>
          <p:cNvPr id="12" name="Title 4">
            <a:extLst>
              <a:ext uri="{FF2B5EF4-FFF2-40B4-BE49-F238E27FC236}">
                <a16:creationId xmlns:a16="http://schemas.microsoft.com/office/drawing/2014/main" id="{DE77BD8E-9D7C-1F43-9A5D-FCBF514C3397}"/>
              </a:ext>
            </a:extLst>
          </p:cNvPr>
          <p:cNvSpPr txBox="1">
            <a:spLocks/>
          </p:cNvSpPr>
          <p:nvPr/>
        </p:nvSpPr>
        <p:spPr>
          <a:xfrm>
            <a:off x="355599" y="188777"/>
            <a:ext cx="8326597" cy="58366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b="1" dirty="0">
                <a:solidFill>
                  <a:schemeClr val="bg1"/>
                </a:solidFill>
                <a:latin typeface="Helvetica" pitchFamily="2" charset="0"/>
              </a:rPr>
              <a:t>Installations and Forecast Revenues</a:t>
            </a:r>
            <a:endParaRPr lang="en-AT" sz="3200" b="1" dirty="0">
              <a:solidFill>
                <a:schemeClr val="bg1"/>
              </a:solidFill>
              <a:latin typeface="Helvetica" pitchFamily="2" charset="0"/>
            </a:endParaRPr>
          </a:p>
        </p:txBody>
      </p:sp>
      <p:pic>
        <p:nvPicPr>
          <p:cNvPr id="8194" name="Picture 2" descr="After mixed year, mobile AR to drive $108 billion VR/AR market by 2021&#13;&#10;">
            <a:extLst>
              <a:ext uri="{FF2B5EF4-FFF2-40B4-BE49-F238E27FC236}">
                <a16:creationId xmlns:a16="http://schemas.microsoft.com/office/drawing/2014/main" id="{425A1D6C-3723-3A49-9F61-810D3808A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409" y="1438034"/>
            <a:ext cx="7226621" cy="5419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6001402"/>
      </p:ext>
    </p:extLst>
  </p:cSld>
  <p:clrMapOvr>
    <a:masterClrMapping/>
  </p:clrMapOvr>
  <p:transition spd="slow"/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61024</TotalTime>
  <Words>204</Words>
  <Application>Microsoft Macintosh PowerPoint</Application>
  <PresentationFormat>On-screen Show (4:3)</PresentationFormat>
  <Paragraphs>51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Calibri</vt:lpstr>
      <vt:lpstr>Calibri Light</vt:lpstr>
      <vt:lpstr>Helvetica</vt:lpstr>
      <vt:lpstr>Office Theme</vt:lpstr>
      <vt:lpstr> Haptic</vt:lpstr>
      <vt:lpstr> Interaction</vt:lpstr>
      <vt:lpstr> In-class Activity</vt:lpstr>
      <vt:lpstr> results</vt:lpstr>
      <vt:lpstr> Installations</vt:lpstr>
      <vt:lpstr> Revenues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Position Based Skinning of Skeleton-driven Deformable Characters</dc:title>
  <dc:creator>apple apple</dc:creator>
  <cp:lastModifiedBy>Nadine Aburumman (Staff)</cp:lastModifiedBy>
  <cp:revision>3054</cp:revision>
  <cp:lastPrinted>2020-10-17T14:14:09Z</cp:lastPrinted>
  <dcterms:created xsi:type="dcterms:W3CDTF">2014-05-17T18:09:37Z</dcterms:created>
  <dcterms:modified xsi:type="dcterms:W3CDTF">2021-03-22T10:55:23Z</dcterms:modified>
</cp:coreProperties>
</file>